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4"/>
  </p:sldMasterIdLst>
  <p:handoutMasterIdLst>
    <p:handoutMasterId r:id="rId27"/>
  </p:handoutMasterIdLst>
  <p:sldIdLst>
    <p:sldId id="264" r:id="rId5"/>
    <p:sldId id="265" r:id="rId6"/>
    <p:sldId id="258" r:id="rId7"/>
    <p:sldId id="266" r:id="rId8"/>
    <p:sldId id="267" r:id="rId9"/>
    <p:sldId id="268" r:id="rId10"/>
    <p:sldId id="269" r:id="rId11"/>
    <p:sldId id="270" r:id="rId12"/>
    <p:sldId id="364" r:id="rId13"/>
    <p:sldId id="365" r:id="rId14"/>
    <p:sldId id="368" r:id="rId15"/>
    <p:sldId id="367" r:id="rId16"/>
    <p:sldId id="369" r:id="rId17"/>
    <p:sldId id="370" r:id="rId18"/>
    <p:sldId id="371" r:id="rId19"/>
    <p:sldId id="372" r:id="rId20"/>
    <p:sldId id="375" r:id="rId21"/>
    <p:sldId id="376" r:id="rId22"/>
    <p:sldId id="359" r:id="rId23"/>
    <p:sldId id="360" r:id="rId24"/>
    <p:sldId id="377" r:id="rId25"/>
    <p:sldId id="3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 and Objectives" id="{ED446006-BEA9-4FE5-9B83-7BE26F1AA3AC}">
          <p14:sldIdLst>
            <p14:sldId id="264"/>
            <p14:sldId id="265"/>
            <p14:sldId id="258"/>
          </p14:sldIdLst>
        </p14:section>
        <p14:section name="Activity: How much water is there?" id="{DC48514C-AAC6-4ED6-87C0-5155F48724D4}">
          <p14:sldIdLst>
            <p14:sldId id="266"/>
            <p14:sldId id="267"/>
            <p14:sldId id="268"/>
            <p14:sldId id="269"/>
            <p14:sldId id="270"/>
            <p14:sldId id="364"/>
          </p14:sldIdLst>
        </p14:section>
        <p14:section name="Activity: What is the Urban Water Cycle?" id="{3E1A3762-165D-4162-B7BC-CA35BBDD3D85}">
          <p14:sldIdLst>
            <p14:sldId id="365"/>
            <p14:sldId id="368"/>
            <p14:sldId id="367"/>
          </p14:sldIdLst>
        </p14:section>
        <p14:section name="Where does your water come from?" id="{51903F2D-1455-41F6-8ED5-236CB00878EF}">
          <p14:sldIdLst>
            <p14:sldId id="369"/>
          </p14:sldIdLst>
        </p14:section>
        <p14:section name="Changing climate - water tournament." id="{320C4EFE-CF6D-493F-B376-76C9AF1C1F41}">
          <p14:sldIdLst>
            <p14:sldId id="370"/>
            <p14:sldId id="371"/>
            <p14:sldId id="372"/>
            <p14:sldId id="375"/>
          </p14:sldIdLst>
        </p14:section>
        <p14:section name="Plenary" id="{4817BC84-AC1F-42C3-9512-81F8684F2C16}">
          <p14:sldIdLst>
            <p14:sldId id="376"/>
          </p14:sldIdLst>
        </p14:section>
        <p14:section name="Extension - How can you save water?" id="{00ECF1B0-6859-4C73-A1D4-A1F2B52DAB88}">
          <p14:sldIdLst>
            <p14:sldId id="359"/>
            <p14:sldId id="360"/>
            <p14:sldId id="377"/>
            <p14:sldId id="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anie Pay" initials="SP" lastIdx="1" clrIdx="0">
    <p:extLst>
      <p:ext uri="{19B8F6BF-5375-455C-9EA6-DF929625EA0E}">
        <p15:presenceInfo xmlns:p15="http://schemas.microsoft.com/office/powerpoint/2012/main" userId="S::Stephanie.Pay@coliban.com.au::47bc9c28-e976-4dc9-848c-e624fbdbafd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8BCB"/>
    <a:srgbClr val="29B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>
        <p:scale>
          <a:sx n="60" d="100"/>
          <a:sy n="60" d="100"/>
        </p:scale>
        <p:origin x="1290" y="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19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BBED03-AC4C-0F63-3FF3-EFF51551C2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127F9-9512-00A1-86C8-E2C39ADDD0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67B6E-D829-44B1-B3DC-FE7D57877F2A}" type="datetimeFigureOut">
              <a:rPr lang="en-AU" smtClean="0"/>
              <a:t>14/07/2025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EC7F5-9891-472A-7AA0-946B3622EF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C5BE62-7F9E-7EFC-D69A-6019EE2E0D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1252D-CFDF-4B84-9F8B-1FDA3A26F54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9348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Drops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A87A0E-5FE5-387A-08AD-91E0187A0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48B4D27-11A8-2F52-0CA5-AA609C93D3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45099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xed Slide_Who is Coliban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xed Slide_Value Dr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72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xed Slide_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1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31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Generic_Bright Blu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FC799C-C897-6FA3-F9A1-F9BC391233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2CEA67-5625-BDF0-B2A6-39755A758A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288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Generic_White with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F458E-B39A-4F5A-94A5-169B25ECC4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1BD08DA-6015-D125-7E45-AED1C1EF8D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822390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Generic_Grey with Drp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E5BE2C0-B65B-35F8-9E96-CE4CAD104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A6E1A3-9178-9E26-F7A0-C253A1E7F0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537910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Generic_Bright Blue Full Dr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69E7-EE6F-6671-8D0B-70A2C1EAC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0AC5452-B835-F76A-7398-C0599232F6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34DBE79-2F1E-4563-6761-F934A21C31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201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Generic_Water Cy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B1014C4-10E3-5FDF-9261-1B737D04A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98FCCD1-1654-215E-CA97-8525F1F98A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3883683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Layout_Generic_Healthy Water Healthy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D36D5BA-0B34-5261-6164-E7E5D3A31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2386825-7FF6-19FF-36AA-B2902ADA0D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254CBCF9-AA63-52B4-2BCD-76FB2EAA2F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1901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Layout_Generic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46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00215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age Layout_Generic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DA0B86-0D85-DA4C-459B-8F63C2AA362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4F47404-E53C-2B73-8B88-40919D0AD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47E2E60-CA9B-C454-CADC-78EA6E1EF6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2609506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age Layout_Generic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CFB23C9-D96D-8E5C-E30A-3888F5768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610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B5EABF8-D996-4974-13EC-2D0F42211B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704232" cy="465388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020824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23713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90624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25985EB-B9B3-0DB0-AA83-AB144CFBD7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046218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AB6005-8F65-C74E-1A83-528DFEEBC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7262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9655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778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A13B26-52E3-4F3E-B5DC-B010A4C80F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627"/>
            <a:ext cx="3238502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03ECFB1-65DA-EA94-4E37-A13992897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D90662-27E3-2E03-339D-74D15184E9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66149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age Layout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834"/>
            <a:ext cx="2878842" cy="6120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2791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0E75B0A-3F8F-EC60-4F0B-97CCE9C5B9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7266FE-558F-56FF-4057-2B4D6768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5033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2757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6799" y="882024"/>
            <a:ext cx="6648673" cy="21303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DE7A41-3846-5C27-F3B7-81AB20F39B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215" y="3180968"/>
            <a:ext cx="6583363" cy="1571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Barlow SemiBold" panose="000007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sub head here</a:t>
            </a:r>
          </a:p>
        </p:txBody>
      </p:sp>
    </p:spTree>
    <p:extLst>
      <p:ext uri="{BB962C8B-B14F-4D97-AF65-F5344CB8AC3E}">
        <p14:creationId xmlns:p14="http://schemas.microsoft.com/office/powerpoint/2010/main" val="428521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0E75B0A-3F8F-EC60-4F0B-97CCE9C5B9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4D7266FE-558F-56FF-4057-2B4D67682E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50338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1636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1575"/>
            <a:ext cx="12191992" cy="685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0D5BF-128F-8262-EDFC-BD0F17E04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80D965-73BF-A58E-35B4-323BC033D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DF5273-077C-A6E9-7C09-134651082B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364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858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­­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11575"/>
            <a:ext cx="12191991" cy="68579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20D5BF-128F-8262-EDFC-BD0F17E04F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72" y="6106627"/>
            <a:ext cx="3238496" cy="61207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280D965-73BF-A58E-35B4-323BC033DF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DF5273-077C-A6E9-7C09-134651082B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3640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54410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Se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834"/>
            <a:ext cx="2878841" cy="612001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55561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55560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375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9564779-C0E1-6D5A-BA7C-7CD1C8735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DAE0C4-93D0-A25F-2143-C752EA36F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3294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9564779-C0E1-6D5A-BA7C-7CD1C8735A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EDAE0C4-93D0-A25F-2143-C752EA36F4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55606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84993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23852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14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84993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23852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6369" y="6106483"/>
            <a:ext cx="3238502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04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Environ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0665" y="6116672"/>
            <a:ext cx="2878842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42114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42114" cy="441183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66998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D725A0-321C-8CD1-33E3-1BC0C8FCD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02A834-9E49-7710-21E6-14E25B417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0297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42062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2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D725A0-321C-8CD1-33E3-1BC0C8FCD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2002A834-9E49-7710-21E6-14E25B4176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78621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" y="0"/>
            <a:ext cx="12191996" cy="6857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F0622-5327-43CF-DE66-F43C1ECB53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2B3883-D23D-3CC7-453B-73225D57A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427AD68-59F6-BD18-9D95-F969D5CFC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15630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" y="0"/>
            <a:ext cx="12191995" cy="6857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ADF0622-5327-43CF-DE66-F43C1ECB53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92B3883-D23D-3CC7-453B-73225D57A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427AD68-59F6-BD18-9D95-F969D5CFC9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30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1562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Commun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672"/>
            <a:ext cx="2880366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959726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959726" cy="43983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42752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4452C8-BD76-1160-41D1-86385E19B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C2304F-3E9C-3378-9593-F42924D9E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83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11351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4452C8-BD76-1160-41D1-86385E19B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4C2304F-3E9C-3378-9593-F42924D9E9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8348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47586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09B2B-2D21-154F-7FDD-B14DC8C35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3F801A-EFD1-2249-3131-6B3C9B743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D1FE18-FA95-2E6E-589D-E3D4C1EBC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28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75665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09B2B-2D21-154F-7FDD-B14DC8C35D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339"/>
            <a:ext cx="3240031" cy="612649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E3F801A-EFD1-2249-3131-6B3C9B7432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3D1FE18-FA95-2E6E-589D-E3D4C1EBC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450280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4903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Ass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510"/>
            <a:ext cx="2880366" cy="612649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02696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6" y="1383843"/>
            <a:ext cx="11026961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00269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BF7B34-6D8E-3271-B6BF-FFF879017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152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2A54552-A55C-1830-6F48-CA7CAEEF2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15220" cy="45834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7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364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5BF7B34-6D8E-3271-B6BF-FFF879017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12152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22A54552-A55C-1830-6F48-CA7CAEEF21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15220" cy="45834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B17281-138D-775A-A380-6F7E94FFA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50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6" y="0"/>
            <a:ext cx="12191994" cy="6857997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46926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469264" cy="4363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7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C00301-6DDD-15FB-21B2-59D4688E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8510" y="5467655"/>
            <a:ext cx="3077582" cy="103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6" y="0"/>
            <a:ext cx="12191994" cy="6857996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7F1DFC6-EB2B-8B86-242D-3DACAF68AC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469265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419E255-45B1-1990-87CC-7BBDE9F0B9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469264" cy="4363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4661A-C69C-52EF-1B70-98717019BA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5605" y="6106483"/>
            <a:ext cx="3240031" cy="6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721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age Layout_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3C5E0D-CC86-40C5-8B7F-4D3E695F8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B79DBE-35E6-83B8-7D24-10852403BA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9904" y="6116672"/>
            <a:ext cx="2880365" cy="612325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056B88-519A-8A21-57FA-02488BEE7C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6" y="519300"/>
            <a:ext cx="11228667" cy="6123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D1C5A66-76ED-B624-1938-CE813765D1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1228666" cy="460382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543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Formatting_Mob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9069E7-EE6F-6671-8D0B-70A2C1EAC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6" y="3"/>
            <a:ext cx="12191992" cy="685799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8AE19-CB68-A0F1-7D72-C01730ABF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829720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5511A9-4213-30B0-AAA5-D445336719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8297208" cy="49548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6A64CC4-10CC-2BCE-7DE7-D960659ECD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51950" y="1587500"/>
            <a:ext cx="2138363" cy="38179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322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Formatting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4020DC-AB89-1915-2758-3D38969D42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444" y="0"/>
            <a:ext cx="12191994" cy="685799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58CF4-AD7E-0275-FEBD-7CC049DD1D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9866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7664FCAC-FE73-6D58-17C1-EA6B323F9D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5984409" cy="495485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7167F-A4C5-0F59-DFFB-5B5C368753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10475" y="3536950"/>
            <a:ext cx="3671888" cy="238442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37478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Formatting_White Box 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268343A-6A5F-F6BB-18E6-79C512B3F8D5}"/>
              </a:ext>
            </a:extLst>
          </p:cNvPr>
          <p:cNvSpPr/>
          <p:nvPr userDrawn="1"/>
        </p:nvSpPr>
        <p:spPr>
          <a:xfrm>
            <a:off x="184691" y="148589"/>
            <a:ext cx="4274820" cy="6560819"/>
          </a:xfrm>
          <a:prstGeom prst="round2Diag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336" y="650095"/>
            <a:ext cx="3036181" cy="1140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0" cap="none" spc="0" baseline="0">
                <a:ln w="0"/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336" y="2093567"/>
            <a:ext cx="2816725" cy="26708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cap="none" spc="0" baseline="0">
                <a:ln w="0"/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0088-92FB-E47F-AA33-FC275F8C9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7642" y="651642"/>
            <a:ext cx="652751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39C167C-9605-FE99-570D-055571F8C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5663" y="1480400"/>
            <a:ext cx="6629773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00622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Formatting_Blue Box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1C5CC-4EAC-79A3-E3FA-877F5558732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  <a:p>
            <a:pPr algn="ctr"/>
            <a:endParaRPr lang="en-AU" dirty="0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3268343A-6A5F-F6BB-18E6-79C512B3F8D5}"/>
              </a:ext>
            </a:extLst>
          </p:cNvPr>
          <p:cNvSpPr/>
          <p:nvPr userDrawn="1"/>
        </p:nvSpPr>
        <p:spPr>
          <a:xfrm>
            <a:off x="184691" y="148589"/>
            <a:ext cx="4274820" cy="656081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A37E67FB-5149-B383-603F-D510707B77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8336" y="650095"/>
            <a:ext cx="3036181" cy="11407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="0" cap="none" spc="0" baseline="0">
                <a:ln w="0"/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F59B5FF-5B4B-313F-6A19-BC221D695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8336" y="2093567"/>
            <a:ext cx="2816725" cy="26708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cap="none" spc="0" baseline="0">
                <a:ln w="0"/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000088-92FB-E47F-AA33-FC275F8C90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87642" y="651642"/>
            <a:ext cx="652751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39C167C-9605-FE99-570D-055571F8C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95663" y="1480400"/>
            <a:ext cx="6629773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content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4415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Formatting_Her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810FCA-BA31-E611-FD68-AEB60E11E5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100FD7-A0AC-F55D-0639-911787620F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5639173" cy="60459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dirty="0"/>
              <a:t>Insert headline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120598-E05F-7E90-A821-CCD732B9BF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85900"/>
            <a:ext cx="5862638" cy="48529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solidFill>
                  <a:schemeClr val="bg1"/>
                </a:solidFill>
              </a:defRPr>
            </a:lvl1pPr>
            <a:lvl2pPr>
              <a:defRPr sz="3200" baseline="0"/>
            </a:lvl2pPr>
            <a:lvl3pPr>
              <a:defRPr sz="3200" baseline="0"/>
            </a:lvl3pPr>
            <a:lvl4pPr>
              <a:defRPr sz="3200" baseline="0"/>
            </a:lvl4pPr>
            <a:lvl5pPr>
              <a:defRPr sz="3200" baseline="0"/>
            </a:lvl5pPr>
          </a:lstStyle>
          <a:p>
            <a:pPr lvl="0"/>
            <a:r>
              <a:rPr lang="en-US" dirty="0"/>
              <a:t>“Insert hero text or quote here in this font type and size”</a:t>
            </a:r>
          </a:p>
        </p:txBody>
      </p:sp>
    </p:spTree>
    <p:extLst>
      <p:ext uri="{BB962C8B-B14F-4D97-AF65-F5344CB8AC3E}">
        <p14:creationId xmlns:p14="http://schemas.microsoft.com/office/powerpoint/2010/main" val="332105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Formatting_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67D126-A86B-F09B-02AA-FB62B3AD2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0CBD02-4C8B-DD88-CBE5-0B4840F0A4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8297208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D13013E-B38A-5EC5-2E5B-15FF34BC3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382713"/>
            <a:ext cx="7772400" cy="93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Please insert your main content for the page here. You can bold certain words or phrases to make them stronger.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E7382A-0D78-3D6B-420C-8962114053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827" y="2413765"/>
            <a:ext cx="6823710" cy="3154363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AU" dirty="0"/>
              <a:t>Use dot points like this and align them neatly with the text above</a:t>
            </a:r>
          </a:p>
        </p:txBody>
      </p:sp>
    </p:spTree>
    <p:extLst>
      <p:ext uri="{BB962C8B-B14F-4D97-AF65-F5344CB8AC3E}">
        <p14:creationId xmlns:p14="http://schemas.microsoft.com/office/powerpoint/2010/main" val="9318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7617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Formatting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3B822-7FC0-176A-A9B9-9503005D44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83BB35-CDF8-AB86-60D9-D7904982E8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610102" cy="1086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2778EF2-12F9-1705-4F26-F56799A4ECF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6827" y="2697480"/>
            <a:ext cx="10517188" cy="32575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Click on the content icon here to create your chart or table</a:t>
            </a:r>
          </a:p>
        </p:txBody>
      </p:sp>
    </p:spTree>
    <p:extLst>
      <p:ext uri="{BB962C8B-B14F-4D97-AF65-F5344CB8AC3E}">
        <p14:creationId xmlns:p14="http://schemas.microsoft.com/office/powerpoint/2010/main" val="15057415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Formatting_Blue Box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2790844-7D27-7D33-9A23-B658CB3DA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6E9BD0-6294-4F1C-ED48-C1F1C1F8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419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75E1EE9C-4927-13B0-D675-BA4A47C5E92A}"/>
              </a:ext>
            </a:extLst>
          </p:cNvPr>
          <p:cNvSpPr/>
          <p:nvPr userDrawn="1"/>
        </p:nvSpPr>
        <p:spPr>
          <a:xfrm>
            <a:off x="456827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865751BB-C893-712E-84C9-ECE8A7BE4777}"/>
              </a:ext>
            </a:extLst>
          </p:cNvPr>
          <p:cNvSpPr/>
          <p:nvPr userDrawn="1"/>
        </p:nvSpPr>
        <p:spPr>
          <a:xfrm>
            <a:off x="3315085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441C8C6-A1AD-2217-14B4-EF336C0F45F0}"/>
              </a:ext>
            </a:extLst>
          </p:cNvPr>
          <p:cNvSpPr/>
          <p:nvPr userDrawn="1"/>
        </p:nvSpPr>
        <p:spPr>
          <a:xfrm>
            <a:off x="6173343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DEEBD130-3F58-0C49-28A8-EA0AA73A4B04}"/>
              </a:ext>
            </a:extLst>
          </p:cNvPr>
          <p:cNvSpPr/>
          <p:nvPr userDrawn="1"/>
        </p:nvSpPr>
        <p:spPr>
          <a:xfrm>
            <a:off x="9031601" y="1484311"/>
            <a:ext cx="2559087" cy="485438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99CB3D0-C04F-16E9-289F-44A0811E1C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2422E3E7-2A4C-E3E5-D054-E5192184B6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2739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5DEE683-7E4F-01AC-38BD-C2B75DF16D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08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449C10A0-72D9-9F15-5D07-387FC07115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9635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72350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Formatting_White Box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D8F854-6ECB-455B-E9E5-F051314AB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86E9BD0-6294-4F1C-ED48-C1F1C1F84A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419102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Insert headline here</a:t>
            </a:r>
          </a:p>
          <a:p>
            <a:pPr lvl="0"/>
            <a:endParaRPr lang="en-AU" dirty="0"/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1F382D57-BA52-A771-097D-FAD65F44AF71}"/>
              </a:ext>
            </a:extLst>
          </p:cNvPr>
          <p:cNvSpPr/>
          <p:nvPr userDrawn="1"/>
        </p:nvSpPr>
        <p:spPr>
          <a:xfrm>
            <a:off x="456827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bg1"/>
              </a:solidFill>
            </a:endParaRPr>
          </a:p>
        </p:txBody>
      </p: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CF9B5A1F-186D-E82D-BE2B-01BD031128AA}"/>
              </a:ext>
            </a:extLst>
          </p:cNvPr>
          <p:cNvSpPr/>
          <p:nvPr userDrawn="1"/>
        </p:nvSpPr>
        <p:spPr>
          <a:xfrm>
            <a:off x="3315085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4CBEB6F0-5BC0-475A-4009-A58F3EEAC9A4}"/>
              </a:ext>
            </a:extLst>
          </p:cNvPr>
          <p:cNvSpPr/>
          <p:nvPr userDrawn="1"/>
        </p:nvSpPr>
        <p:spPr>
          <a:xfrm>
            <a:off x="6173343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45A63C49-4C45-8A20-EFD4-46AD03800CA0}"/>
              </a:ext>
            </a:extLst>
          </p:cNvPr>
          <p:cNvSpPr/>
          <p:nvPr userDrawn="1"/>
        </p:nvSpPr>
        <p:spPr>
          <a:xfrm>
            <a:off x="9031601" y="1484311"/>
            <a:ext cx="2559087" cy="4854389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289FE093-2DCA-41C1-4D0A-7F088D829F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16867ADE-FAC3-A861-5E6B-6E9BDE63C7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2739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6F3788BF-C1A1-B3B1-72EC-A3F1AC898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18208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DF87334-3E60-82D7-DBB3-AB4287E2C7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9635" y="1831086"/>
            <a:ext cx="2256188" cy="416083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7980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Formatting_Headline Whit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D8F854-6ECB-455B-E9E5-F051314ABE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A69B17-AF5D-ACBA-12F8-1466CC66D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941066-6F76-B34C-BDE3-0378345A86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827" y="519300"/>
            <a:ext cx="4451285" cy="4451285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4B86C55-C00E-C118-27F6-58BD95669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3279" y="941418"/>
            <a:ext cx="2958446" cy="31968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+mj-lt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Insert 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headline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here</a:t>
            </a: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957CC8E1-EDA5-67DD-2561-1E76B99F03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19206" y="616740"/>
            <a:ext cx="5410744" cy="466195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117735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Formatting_Headline Blu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E608FAD-0DF5-B17D-2ACF-2786C5B2D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pic>
        <p:nvPicPr>
          <p:cNvPr id="6" name="Picture 5" descr="A blue circle with black background&#10;&#10;Description automatically generated">
            <a:extLst>
              <a:ext uri="{FF2B5EF4-FFF2-40B4-BE49-F238E27FC236}">
                <a16:creationId xmlns:a16="http://schemas.microsoft.com/office/drawing/2014/main" id="{E7E2EA5D-64DA-6A0B-4DEA-0792B0002B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7" y="519300"/>
            <a:ext cx="4451285" cy="4451285"/>
          </a:xfrm>
          <a:prstGeom prst="rect">
            <a:avLst/>
          </a:prstGeom>
        </p:spPr>
      </p:pic>
      <p:sp>
        <p:nvSpPr>
          <p:cNvPr id="12" name="Rectangle: Single Corner Rounded 11">
            <a:extLst>
              <a:ext uri="{FF2B5EF4-FFF2-40B4-BE49-F238E27FC236}">
                <a16:creationId xmlns:a16="http://schemas.microsoft.com/office/drawing/2014/main" id="{BF7192A9-ACE3-4405-C2E8-EAB6AEDD6FC0}"/>
              </a:ext>
            </a:extLst>
          </p:cNvPr>
          <p:cNvSpPr/>
          <p:nvPr userDrawn="1"/>
        </p:nvSpPr>
        <p:spPr>
          <a:xfrm flipV="1">
            <a:off x="5322847" y="519300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: Single Corner Rounded 13">
            <a:extLst>
              <a:ext uri="{FF2B5EF4-FFF2-40B4-BE49-F238E27FC236}">
                <a16:creationId xmlns:a16="http://schemas.microsoft.com/office/drawing/2014/main" id="{3DDE30B1-946B-671B-7898-7E88611AFA95}"/>
              </a:ext>
            </a:extLst>
          </p:cNvPr>
          <p:cNvSpPr/>
          <p:nvPr userDrawn="1"/>
        </p:nvSpPr>
        <p:spPr>
          <a:xfrm flipV="1">
            <a:off x="5322847" y="1927008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7CC40FDC-1DDD-7FE5-85D3-101F2BC6DACF}"/>
              </a:ext>
            </a:extLst>
          </p:cNvPr>
          <p:cNvSpPr/>
          <p:nvPr userDrawn="1"/>
        </p:nvSpPr>
        <p:spPr>
          <a:xfrm flipV="1">
            <a:off x="5322847" y="3334716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17B88AA8-A7D2-36ED-6CDE-401A2E048B00}"/>
              </a:ext>
            </a:extLst>
          </p:cNvPr>
          <p:cNvSpPr/>
          <p:nvPr userDrawn="1"/>
        </p:nvSpPr>
        <p:spPr>
          <a:xfrm flipV="1">
            <a:off x="5322847" y="4742424"/>
            <a:ext cx="6224337" cy="1213247"/>
          </a:xfrm>
          <a:prstGeom prst="round1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A62EABB4-8873-4A24-793B-2274BE5B9E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1312" y="662940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B03B4DAE-EE0C-A4DE-B57B-8A7F49C74C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1312" y="2091691"/>
            <a:ext cx="5686779" cy="9144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39A2929E-7658-E55C-1378-EBD7A04E3B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41312" y="3484139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8B2F627C-4995-DCBD-EE0C-47C4EBF9E2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1311" y="4891847"/>
            <a:ext cx="5686779" cy="9143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tx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E0555D-FE27-7FFA-11E5-2ADE1B8A20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8363" y="971550"/>
            <a:ext cx="3257550" cy="3268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Insert headline </a:t>
            </a:r>
            <a:br>
              <a:rPr lang="en-US" dirty="0"/>
            </a:br>
            <a:r>
              <a:rPr lang="en-US" dirty="0"/>
              <a:t>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1531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Formatting_Headline Blue Carri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D8271D-32FA-FF80-E84E-3586571CC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0"/>
            <a:ext cx="12191992" cy="6857996"/>
          </a:xfrm>
          <a:prstGeom prst="rect">
            <a:avLst/>
          </a:prstGeom>
        </p:spPr>
      </p:pic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362E63B2-906F-0C94-0200-53CFE2810090}"/>
              </a:ext>
            </a:extLst>
          </p:cNvPr>
          <p:cNvSpPr/>
          <p:nvPr userDrawn="1"/>
        </p:nvSpPr>
        <p:spPr>
          <a:xfrm flipV="1">
            <a:off x="456828" y="3176222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3D87C647-8226-26FB-49F8-A27FB2682999}"/>
              </a:ext>
            </a:extLst>
          </p:cNvPr>
          <p:cNvSpPr/>
          <p:nvPr userDrawn="1"/>
        </p:nvSpPr>
        <p:spPr>
          <a:xfrm flipV="1">
            <a:off x="456828" y="4906714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A9398E8D-CA74-F7E3-F7D4-A124B6D15C66}"/>
              </a:ext>
            </a:extLst>
          </p:cNvPr>
          <p:cNvSpPr/>
          <p:nvPr userDrawn="1"/>
        </p:nvSpPr>
        <p:spPr>
          <a:xfrm flipV="1">
            <a:off x="456827" y="1465173"/>
            <a:ext cx="6005872" cy="1550131"/>
          </a:xfrm>
          <a:prstGeom prst="round1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06DB0608-66C1-F953-9EAC-CA3238DCB6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6224337" cy="604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AU" dirty="0"/>
              <a:t>Insert headline here</a:t>
            </a:r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496055DE-DBF2-11AE-3F9F-BDAC7EC035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1312" y="1643195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8D736C63-736D-2765-C27B-38904D421BB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1312" y="3321274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A6B10FD5-F290-D83C-CF5D-14B19472CC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312" y="5051766"/>
            <a:ext cx="5494688" cy="12600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63975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502408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22517058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833362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40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853037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9C541-45B3-46DD-C29D-11ABFE620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5" cy="6857997"/>
          </a:xfrm>
          <a:prstGeom prst="rect">
            <a:avLst/>
          </a:prstGeom>
        </p:spPr>
      </p:pic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B6F115A-C8D6-FE8C-FF15-A7FB80C92D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9407" y="914633"/>
            <a:ext cx="4273923" cy="4518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200" baseline="0">
                <a:latin typeface="+mj-lt"/>
              </a:defRPr>
            </a:lvl1pPr>
          </a:lstStyle>
          <a:p>
            <a:pPr lvl="0"/>
            <a:r>
              <a:rPr lang="en-US" dirty="0"/>
              <a:t>Insert headline here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6138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2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34206251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45CE8-0D2B-1C47-C9F0-42B3237D6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9" y="3878"/>
            <a:ext cx="12178204" cy="6850239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A59D0AB8-7CC7-6B1C-A1B1-55E004F976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827" y="519300"/>
            <a:ext cx="10300820" cy="60459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Thank you</a:t>
            </a:r>
          </a:p>
          <a:p>
            <a:pPr lvl="0"/>
            <a:endParaRPr lang="en-AU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097EEF8-4F31-CB93-0FA3-BD88B38BD9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6827" y="1383843"/>
            <a:ext cx="10462185" cy="505729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Your name</a:t>
            </a:r>
            <a:br>
              <a:rPr lang="en-US" dirty="0"/>
            </a:br>
            <a:r>
              <a:rPr lang="en-US" dirty="0"/>
              <a:t>Your position</a:t>
            </a:r>
            <a:br>
              <a:rPr lang="en-US" dirty="0"/>
            </a:br>
            <a:r>
              <a:rPr lang="en-US" dirty="0"/>
              <a:t>Contact details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For further information visit coliban.com.au</a:t>
            </a:r>
          </a:p>
        </p:txBody>
      </p:sp>
    </p:spTree>
    <p:extLst>
      <p:ext uri="{BB962C8B-B14F-4D97-AF65-F5344CB8AC3E}">
        <p14:creationId xmlns:p14="http://schemas.microsoft.com/office/powerpoint/2010/main" val="112044061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6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xed Slide_Acknowledgement_Hero Image_B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94AC67-46F1-B88D-AB75-84CDF99E2A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xed Slide_Our Reg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BC2AD-3D62-1545-8F7F-A478B9A25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83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69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7" r:id="rId2"/>
    <p:sldLayoutId id="2147483717" r:id="rId3"/>
    <p:sldLayoutId id="2147483699" r:id="rId4"/>
    <p:sldLayoutId id="2147483700" r:id="rId5"/>
    <p:sldLayoutId id="2147483701" r:id="rId6"/>
    <p:sldLayoutId id="2147483702" r:id="rId7"/>
    <p:sldLayoutId id="2147483656" r:id="rId8"/>
    <p:sldLayoutId id="2147483695" r:id="rId9"/>
    <p:sldLayoutId id="2147483696" r:id="rId10"/>
    <p:sldLayoutId id="2147483697" r:id="rId11"/>
    <p:sldLayoutId id="2147483718" r:id="rId12"/>
    <p:sldLayoutId id="2147483659" r:id="rId13"/>
    <p:sldLayoutId id="2147483665" r:id="rId14"/>
    <p:sldLayoutId id="2147483666" r:id="rId15"/>
    <p:sldLayoutId id="2147483671" r:id="rId16"/>
    <p:sldLayoutId id="2147483674" r:id="rId17"/>
    <p:sldLayoutId id="2147483668" r:id="rId18"/>
    <p:sldLayoutId id="2147483672" r:id="rId19"/>
    <p:sldLayoutId id="2147483660" r:id="rId20"/>
    <p:sldLayoutId id="2147483667" r:id="rId21"/>
    <p:sldLayoutId id="2147483684" r:id="rId22"/>
    <p:sldLayoutId id="2147483704" r:id="rId23"/>
    <p:sldLayoutId id="2147483703" r:id="rId24"/>
    <p:sldLayoutId id="2147483685" r:id="rId25"/>
    <p:sldLayoutId id="2147483705" r:id="rId26"/>
    <p:sldLayoutId id="2147483706" r:id="rId27"/>
    <p:sldLayoutId id="2147483686" r:id="rId28"/>
    <p:sldLayoutId id="2147483687" r:id="rId29"/>
    <p:sldLayoutId id="2147483707" r:id="rId30"/>
    <p:sldLayoutId id="2147483688" r:id="rId31"/>
    <p:sldLayoutId id="2147483708" r:id="rId32"/>
    <p:sldLayoutId id="2147483689" r:id="rId33"/>
    <p:sldLayoutId id="2147483681" r:id="rId34"/>
    <p:sldLayoutId id="2147483709" r:id="rId35"/>
    <p:sldLayoutId id="2147483682" r:id="rId36"/>
    <p:sldLayoutId id="2147483716" r:id="rId37"/>
    <p:sldLayoutId id="2147483683" r:id="rId38"/>
    <p:sldLayoutId id="2147483675" r:id="rId39"/>
    <p:sldLayoutId id="2147483710" r:id="rId40"/>
    <p:sldLayoutId id="2147483676" r:id="rId41"/>
    <p:sldLayoutId id="2147483711" r:id="rId42"/>
    <p:sldLayoutId id="2147483677" r:id="rId43"/>
    <p:sldLayoutId id="2147483662" r:id="rId44"/>
    <p:sldLayoutId id="2147483712" r:id="rId45"/>
    <p:sldLayoutId id="2147483673" r:id="rId46"/>
    <p:sldLayoutId id="2147483713" r:id="rId47"/>
    <p:sldLayoutId id="2147483664" r:id="rId48"/>
    <p:sldLayoutId id="2147483680" r:id="rId49"/>
    <p:sldLayoutId id="2147483714" r:id="rId50"/>
    <p:sldLayoutId id="2147483678" r:id="rId51"/>
    <p:sldLayoutId id="2147483715" r:id="rId52"/>
    <p:sldLayoutId id="2147483679" r:id="rId53"/>
    <p:sldLayoutId id="2147483691" r:id="rId54"/>
    <p:sldLayoutId id="2147483692" r:id="rId55"/>
    <p:sldLayoutId id="2147483693" r:id="rId56"/>
    <p:sldLayoutId id="2147483694" r:id="rId57"/>
    <p:sldLayoutId id="2147483698" r:id="rId58"/>
    <p:sldLayoutId id="2147483725" r:id="rId59"/>
    <p:sldLayoutId id="2147483726" r:id="rId60"/>
    <p:sldLayoutId id="2147483728" r:id="rId61"/>
    <p:sldLayoutId id="2147483729" r:id="rId62"/>
    <p:sldLayoutId id="2147483730" r:id="rId63"/>
    <p:sldLayoutId id="2147483731" r:id="rId64"/>
    <p:sldLayoutId id="2147483732" r:id="rId65"/>
    <p:sldLayoutId id="2147483719" r:id="rId66"/>
    <p:sldLayoutId id="2147483734" r:id="rId67"/>
    <p:sldLayoutId id="2147483735" r:id="rId68"/>
    <p:sldLayoutId id="2147483737" r:id="rId69"/>
    <p:sldLayoutId id="2147483738" r:id="rId70"/>
    <p:sldLayoutId id="2147483739" r:id="rId71"/>
    <p:sldLayoutId id="2147483740" r:id="rId7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connect.coliban.com.au/our-water-supply" TargetMode="Externa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4.png"/><Relationship Id="rId5" Type="http://schemas.microsoft.com/office/2007/relationships/hdphoto" Target="../media/hdphoto2.wdp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37455D-5FEC-228A-7F09-65ECD3542A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Our Precious Water</a:t>
            </a:r>
          </a:p>
        </p:txBody>
      </p:sp>
    </p:spTree>
    <p:extLst>
      <p:ext uri="{BB962C8B-B14F-4D97-AF65-F5344CB8AC3E}">
        <p14:creationId xmlns:p14="http://schemas.microsoft.com/office/powerpoint/2010/main" val="1298505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FC7D12-DCA1-651B-E610-86BFA135B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407" y="914633"/>
            <a:ext cx="4717204" cy="4518025"/>
          </a:xfrm>
        </p:spPr>
        <p:txBody>
          <a:bodyPr/>
          <a:lstStyle/>
          <a:p>
            <a:r>
              <a:rPr lang="en-AU" dirty="0"/>
              <a:t>What is the Urban Water Cycle?</a:t>
            </a:r>
          </a:p>
        </p:txBody>
      </p:sp>
    </p:spTree>
    <p:extLst>
      <p:ext uri="{BB962C8B-B14F-4D97-AF65-F5344CB8AC3E}">
        <p14:creationId xmlns:p14="http://schemas.microsoft.com/office/powerpoint/2010/main" val="2330394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075B8-4C23-BE8D-63BB-86855D94A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5B4EE61-52F0-73E9-5A2E-5A211F23E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The Natural Water Cycle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E1745-D6F5-C2ED-43AA-FC42F623C3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34399" y="1123895"/>
            <a:ext cx="3529264" cy="5293895"/>
          </a:xfrm>
        </p:spPr>
        <p:txBody>
          <a:bodyPr/>
          <a:lstStyle/>
          <a:p>
            <a:r>
              <a:rPr lang="en-US" sz="2600" dirty="0"/>
              <a:t>Water is constantly on the move on our planet. </a:t>
            </a:r>
          </a:p>
          <a:p>
            <a:endParaRPr lang="en-US" sz="2600" dirty="0"/>
          </a:p>
          <a:p>
            <a:r>
              <a:rPr lang="en-US" sz="2600" dirty="0"/>
              <a:t>This is the natural state without human intervention. </a:t>
            </a:r>
          </a:p>
          <a:p>
            <a:endParaRPr lang="en-US" sz="2600" dirty="0"/>
          </a:p>
          <a:p>
            <a:r>
              <a:rPr lang="en-US" sz="2600" dirty="0"/>
              <a:t>When human populations were small, fresh water was easily accessible, and rarely polluted</a:t>
            </a:r>
            <a:r>
              <a:rPr lang="en-US" sz="2800" dirty="0"/>
              <a:t>. </a:t>
            </a:r>
            <a:endParaRPr lang="en-US" sz="2800" u="sng" dirty="0"/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D11306-F5AD-DE64-1363-977FD904C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826" y="1123895"/>
            <a:ext cx="8077573" cy="556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619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2535D-9136-82EF-BE8B-EC031647AB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27" y="519300"/>
            <a:ext cx="11606836" cy="604595"/>
          </a:xfrm>
        </p:spPr>
        <p:txBody>
          <a:bodyPr/>
          <a:lstStyle/>
          <a:p>
            <a:r>
              <a:rPr lang="en-AU" dirty="0"/>
              <a:t>The Natural Water Cycle: </a:t>
            </a:r>
            <a:br>
              <a:rPr lang="en-AU" dirty="0"/>
            </a:br>
            <a:r>
              <a:rPr lang="en-AU" sz="2400" dirty="0">
                <a:latin typeface="+mn-lt"/>
              </a:rPr>
              <a:t>When we began to build cities we interrupted the water cycle.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A16E4-FD32-AF06-C8E4-8D8618C68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18205" y="1524000"/>
            <a:ext cx="3745457" cy="1267326"/>
          </a:xfrm>
        </p:spPr>
        <p:txBody>
          <a:bodyPr/>
          <a:lstStyle/>
          <a:p>
            <a:r>
              <a:rPr lang="en-AU" sz="2600" dirty="0">
                <a:latin typeface="+mj-lt"/>
              </a:rPr>
              <a:t>How have we changed the Natural Water Cycle?</a:t>
            </a:r>
          </a:p>
          <a:p>
            <a:endParaRPr lang="en-AU" dirty="0"/>
          </a:p>
        </p:txBody>
      </p:sp>
      <p:pic>
        <p:nvPicPr>
          <p:cNvPr id="9" name="Picture 8" descr="A diagram of a mountain with a city and a volcano&#10;&#10;AI-generated content may be incorrect.">
            <a:extLst>
              <a:ext uri="{FF2B5EF4-FFF2-40B4-BE49-F238E27FC236}">
                <a16:creationId xmlns:a16="http://schemas.microsoft.com/office/drawing/2014/main" id="{C75E131E-37FA-0524-0E68-DD18BE55D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/>
          <a:stretch/>
        </p:blipFill>
        <p:spPr>
          <a:xfrm>
            <a:off x="537036" y="1393110"/>
            <a:ext cx="7764378" cy="529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AAB88EE-5A67-E61D-7409-FA8F9D3E5263}"/>
              </a:ext>
            </a:extLst>
          </p:cNvPr>
          <p:cNvSpPr txBox="1">
            <a:spLocks/>
          </p:cNvSpPr>
          <p:nvPr/>
        </p:nvSpPr>
        <p:spPr>
          <a:xfrm>
            <a:off x="8318205" y="2751220"/>
            <a:ext cx="3745457" cy="9865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600" dirty="0"/>
              <a:t>We capture water in </a:t>
            </a:r>
            <a:r>
              <a:rPr lang="en-AU" sz="2600" u="sng" dirty="0"/>
              <a:t>reservoirs</a:t>
            </a:r>
            <a:r>
              <a:rPr lang="en-AU" sz="2600" dirty="0"/>
              <a:t>.</a:t>
            </a:r>
          </a:p>
          <a:p>
            <a:endParaRPr lang="en-A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DBBD7CB-825F-F90F-989D-060425829B88}"/>
              </a:ext>
            </a:extLst>
          </p:cNvPr>
          <p:cNvSpPr txBox="1">
            <a:spLocks/>
          </p:cNvSpPr>
          <p:nvPr/>
        </p:nvSpPr>
        <p:spPr>
          <a:xfrm>
            <a:off x="8318205" y="3761875"/>
            <a:ext cx="3745457" cy="9865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600" dirty="0"/>
              <a:t>We direct </a:t>
            </a:r>
            <a:r>
              <a:rPr lang="en-AU" sz="2600" u="sng" dirty="0"/>
              <a:t>storm water.</a:t>
            </a:r>
          </a:p>
          <a:p>
            <a:endParaRPr lang="en-AU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EB96276-2745-E87B-5136-0F7A8538311B}"/>
              </a:ext>
            </a:extLst>
          </p:cNvPr>
          <p:cNvSpPr txBox="1">
            <a:spLocks/>
          </p:cNvSpPr>
          <p:nvPr/>
        </p:nvSpPr>
        <p:spPr>
          <a:xfrm>
            <a:off x="8334996" y="4454235"/>
            <a:ext cx="3745457" cy="9865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600" dirty="0"/>
              <a:t>We create </a:t>
            </a:r>
            <a:r>
              <a:rPr lang="en-AU" sz="2600" u="sng" dirty="0"/>
              <a:t>waste water </a:t>
            </a:r>
            <a:r>
              <a:rPr lang="en-AU" sz="2600" dirty="0"/>
              <a:t>and pollution.</a:t>
            </a:r>
          </a:p>
          <a:p>
            <a:endParaRPr lang="en-A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53FBE9-38CD-E4E0-C9E3-7ECA675B5A67}"/>
              </a:ext>
            </a:extLst>
          </p:cNvPr>
          <p:cNvSpPr txBox="1">
            <a:spLocks/>
          </p:cNvSpPr>
          <p:nvPr/>
        </p:nvSpPr>
        <p:spPr>
          <a:xfrm>
            <a:off x="8293767" y="5464890"/>
            <a:ext cx="3745457" cy="9865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600" dirty="0"/>
              <a:t>We also </a:t>
            </a:r>
            <a:r>
              <a:rPr lang="en-AU" sz="2600" u="sng" dirty="0"/>
              <a:t>remove trees and plants </a:t>
            </a:r>
            <a:r>
              <a:rPr lang="en-AU" sz="2600" dirty="0"/>
              <a:t>for agriculture and industry.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280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FAB89D-200A-7154-5EAB-EDFA9753E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336" y="650095"/>
            <a:ext cx="3704696" cy="1140714"/>
          </a:xfrm>
        </p:spPr>
        <p:txBody>
          <a:bodyPr/>
          <a:lstStyle/>
          <a:p>
            <a:r>
              <a:rPr lang="en-AU" sz="4400" dirty="0"/>
              <a:t>Where does your water come from?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75216-6A7F-3C1B-E498-5A177E86FF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336" y="3429000"/>
            <a:ext cx="2816725" cy="2670865"/>
          </a:xfrm>
        </p:spPr>
        <p:txBody>
          <a:bodyPr/>
          <a:lstStyle/>
          <a:p>
            <a:r>
              <a:rPr lang="en-AU" sz="2800" dirty="0"/>
              <a:t>Find out </a:t>
            </a:r>
            <a:r>
              <a:rPr lang="en-US" sz="2800" spc="-134" dirty="0">
                <a:latin typeface="Bahnschrift SemiBold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AU" sz="2800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61F92E7F-A0C5-8941-A2DA-F2BFFFBE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82" y="0"/>
            <a:ext cx="6646907" cy="6978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9885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B07E8E-9D91-0B75-F41B-F01CED180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407" y="914633"/>
            <a:ext cx="4685119" cy="4518025"/>
          </a:xfrm>
        </p:spPr>
        <p:txBody>
          <a:bodyPr/>
          <a:lstStyle/>
          <a:p>
            <a:r>
              <a:rPr lang="en-AU" dirty="0"/>
              <a:t>A Changing Climate</a:t>
            </a:r>
          </a:p>
        </p:txBody>
      </p:sp>
    </p:spTree>
    <p:extLst>
      <p:ext uri="{BB962C8B-B14F-4D97-AF65-F5344CB8AC3E}">
        <p14:creationId xmlns:p14="http://schemas.microsoft.com/office/powerpoint/2010/main" val="3815553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479115-5548-8E60-8123-6AB78088D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What do we know about the future?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5C2B7-886C-1C2F-F010-72E2904A5A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462185" cy="2514389"/>
          </a:xfrm>
        </p:spPr>
        <p:txBody>
          <a:bodyPr/>
          <a:lstStyle/>
          <a:p>
            <a:r>
              <a:rPr lang="en-AU" b="1" dirty="0"/>
              <a:t>Our climate is changing, which means:</a:t>
            </a:r>
            <a:br>
              <a:rPr lang="en-AU" dirty="0"/>
            </a:br>
            <a:r>
              <a:rPr lang="en-AU" dirty="0"/>
              <a:t>- less reliable rain fall;</a:t>
            </a:r>
            <a:br>
              <a:rPr lang="en-AU" dirty="0"/>
            </a:br>
            <a:r>
              <a:rPr lang="en-AU" dirty="0"/>
              <a:t>- hotter, dryer summers;</a:t>
            </a:r>
            <a:br>
              <a:rPr lang="en-AU" dirty="0"/>
            </a:br>
            <a:r>
              <a:rPr lang="en-AU" dirty="0"/>
              <a:t>- we may experience extended periods of low rainfall – this is called a drought.</a:t>
            </a:r>
            <a:br>
              <a:rPr lang="en-AU" dirty="0"/>
            </a:br>
            <a:r>
              <a:rPr lang="en-AU" dirty="0"/>
              <a:t>- we had our worst drought recently, from 2001-2009. This was called the Millennium Drought. Which devastated communities, industries and the environment.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0A516C5-B9A8-20D5-225E-B153C6696F56}"/>
              </a:ext>
            </a:extLst>
          </p:cNvPr>
          <p:cNvSpPr txBox="1">
            <a:spLocks/>
          </p:cNvSpPr>
          <p:nvPr/>
        </p:nvSpPr>
        <p:spPr>
          <a:xfrm>
            <a:off x="456827" y="3932725"/>
            <a:ext cx="10462185" cy="4509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/>
              <a:t>Our population is increasing.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CCA36D3-CC03-1781-809B-DA980B48491F}"/>
              </a:ext>
            </a:extLst>
          </p:cNvPr>
          <p:cNvSpPr txBox="1">
            <a:spLocks/>
          </p:cNvSpPr>
          <p:nvPr/>
        </p:nvSpPr>
        <p:spPr>
          <a:xfrm>
            <a:off x="456827" y="4688516"/>
            <a:ext cx="10462185" cy="25143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b="1" dirty="0"/>
              <a:t>We will want to maintain the way we live, which means:</a:t>
            </a:r>
            <a:br>
              <a:rPr lang="en-AU" b="1" dirty="0"/>
            </a:br>
            <a:r>
              <a:rPr lang="en-AU" dirty="0"/>
              <a:t>- drinking water;</a:t>
            </a:r>
            <a:br>
              <a:rPr lang="en-AU" dirty="0"/>
            </a:br>
            <a:r>
              <a:rPr lang="en-AU" dirty="0"/>
              <a:t>- a good environment;</a:t>
            </a:r>
            <a:br>
              <a:rPr lang="en-AU" dirty="0"/>
            </a:br>
            <a:r>
              <a:rPr lang="en-AU" dirty="0"/>
              <a:t>- nice parks and gardens;</a:t>
            </a:r>
            <a:br>
              <a:rPr lang="en-AU" dirty="0"/>
            </a:br>
            <a:r>
              <a:rPr lang="en-AU" dirty="0"/>
              <a:t>- and water for farmers.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pic>
        <p:nvPicPr>
          <p:cNvPr id="7" name="Picture 4" descr="Dried and cracked soils ">
            <a:extLst>
              <a:ext uri="{FF2B5EF4-FFF2-40B4-BE49-F238E27FC236}">
                <a16:creationId xmlns:a16="http://schemas.microsoft.com/office/drawing/2014/main" id="{07D9D01A-B11C-2088-C5A4-84B59BB7C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475" y="3665130"/>
            <a:ext cx="3100204" cy="296828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7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7EBB81-A4B3-C83B-DF25-1C3A0827E5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27" y="407953"/>
            <a:ext cx="11253910" cy="604595"/>
          </a:xfrm>
        </p:spPr>
        <p:txBody>
          <a:bodyPr/>
          <a:lstStyle/>
          <a:p>
            <a:r>
              <a:rPr lang="en-AU" dirty="0"/>
              <a:t>What would you choose? </a:t>
            </a:r>
            <a:r>
              <a:rPr lang="en-AU" sz="2800" dirty="0"/>
              <a:t>Activity: Water Use Tournament</a:t>
            </a:r>
            <a:r>
              <a:rPr lang="en-AU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C8D0D-E117-E9E6-6125-84AF7F28DF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You are playing the role of a Community Advisory Group member. </a:t>
            </a:r>
          </a:p>
          <a:p>
            <a:endParaRPr lang="en-AU" dirty="0"/>
          </a:p>
          <a:p>
            <a:r>
              <a:rPr lang="en-AU" dirty="0"/>
              <a:t>These groups give Coliban Water advice.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FFA2B-D412-9EA4-3F45-B5D7AD257E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You should imagine our region is entering an extended drought.</a:t>
            </a:r>
            <a:br>
              <a:rPr lang="en-AU" dirty="0"/>
            </a:br>
            <a:br>
              <a:rPr lang="en-AU" dirty="0"/>
            </a:br>
            <a:r>
              <a:rPr lang="en-AU" dirty="0"/>
              <a:t>Be ready to share your answers!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5E24C4-0021-07A4-6EAC-285D63436D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44166" y="1831086"/>
            <a:ext cx="2256188" cy="4160838"/>
          </a:xfrm>
        </p:spPr>
        <p:txBody>
          <a:bodyPr/>
          <a:lstStyle/>
          <a:p>
            <a:r>
              <a:rPr lang="en-AU" dirty="0"/>
              <a:t>What advice will you give Coliban Water?</a:t>
            </a:r>
            <a:br>
              <a:rPr lang="en-AU" dirty="0"/>
            </a:br>
            <a:br>
              <a:rPr lang="en-AU" dirty="0"/>
            </a:br>
            <a:r>
              <a:rPr lang="en-AU" dirty="0"/>
              <a:t>How should water be allocated?</a:t>
            </a:r>
            <a:br>
              <a:rPr lang="en-AU" dirty="0"/>
            </a:br>
            <a:br>
              <a:rPr lang="en-AU" dirty="0"/>
            </a:br>
            <a:r>
              <a:rPr lang="en-AU" dirty="0"/>
              <a:t>What areas should we choose to prioritise over others?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17FD9A-133C-E147-6BA5-B12EBAEDA2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Use the tournament bracket to decide by selecting one water use over another until you have your number one priority.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6EEB9CB-D0B3-82FD-409B-9E92FDBEEE19}"/>
              </a:ext>
            </a:extLst>
          </p:cNvPr>
          <p:cNvSpPr txBox="1">
            <a:spLocks/>
          </p:cNvSpPr>
          <p:nvPr/>
        </p:nvSpPr>
        <p:spPr>
          <a:xfrm>
            <a:off x="512594" y="817221"/>
            <a:ext cx="6419102" cy="6045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u="sng" dirty="0">
                <a:latin typeface="+mn-lt"/>
              </a:rPr>
              <a:t>Instructions</a:t>
            </a:r>
            <a:r>
              <a:rPr lang="en-AU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143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C0AEA-8D68-A703-F53E-C0F979C0C9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Water needs to be sustainably managed for the future of our region.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70333-0C81-9510-BC88-A3A279B48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6144" y="2007079"/>
            <a:ext cx="10462185" cy="481263"/>
          </a:xfrm>
        </p:spPr>
        <p:txBody>
          <a:bodyPr/>
          <a:lstStyle/>
          <a:p>
            <a:r>
              <a:rPr lang="en-AU" dirty="0"/>
              <a:t>This means: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D130BBE-6952-B88D-6F90-66C2C969474F}"/>
              </a:ext>
            </a:extLst>
          </p:cNvPr>
          <p:cNvSpPr txBox="1">
            <a:spLocks/>
          </p:cNvSpPr>
          <p:nvPr/>
        </p:nvSpPr>
        <p:spPr>
          <a:xfrm>
            <a:off x="456822" y="2669075"/>
            <a:ext cx="10462185" cy="481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-  Conserving water in our homes and businesses.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97C70AD-EFEA-24E0-5AE4-53FADC685083}"/>
              </a:ext>
            </a:extLst>
          </p:cNvPr>
          <p:cNvSpPr txBox="1">
            <a:spLocks/>
          </p:cNvSpPr>
          <p:nvPr/>
        </p:nvSpPr>
        <p:spPr>
          <a:xfrm>
            <a:off x="456822" y="3310058"/>
            <a:ext cx="10462185" cy="481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-  Reducing the need for water with smart gardens and efficient appliances.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E65480-0BAF-E9F6-13A4-E493B7858431}"/>
              </a:ext>
            </a:extLst>
          </p:cNvPr>
          <p:cNvSpPr txBox="1">
            <a:spLocks/>
          </p:cNvSpPr>
          <p:nvPr/>
        </p:nvSpPr>
        <p:spPr>
          <a:xfrm>
            <a:off x="456822" y="3975521"/>
            <a:ext cx="10462185" cy="481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-  Recycling water for irrigation and parks and gardens.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9DFF8B-229F-C472-04A2-2EC10C1A4C82}"/>
              </a:ext>
            </a:extLst>
          </p:cNvPr>
          <p:cNvSpPr txBox="1">
            <a:spLocks/>
          </p:cNvSpPr>
          <p:nvPr/>
        </p:nvSpPr>
        <p:spPr>
          <a:xfrm>
            <a:off x="456823" y="4579904"/>
            <a:ext cx="10462185" cy="4812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-  Protecting our water ways and catchments.</a:t>
            </a:r>
            <a:br>
              <a:rPr lang="en-AU" dirty="0"/>
            </a:br>
            <a:br>
              <a:rPr lang="en-AU" dirty="0"/>
            </a:br>
            <a:endParaRPr lang="en-AU" dirty="0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B388415-30F6-A1C9-DC47-BCF95D708BBA}"/>
              </a:ext>
            </a:extLst>
          </p:cNvPr>
          <p:cNvSpPr txBox="1">
            <a:spLocks/>
          </p:cNvSpPr>
          <p:nvPr/>
        </p:nvSpPr>
        <p:spPr>
          <a:xfrm>
            <a:off x="188072" y="5577133"/>
            <a:ext cx="11815856" cy="6045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6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We need to use water sustainably – it’s as simple as that.</a:t>
            </a:r>
          </a:p>
        </p:txBody>
      </p:sp>
    </p:spTree>
    <p:extLst>
      <p:ext uri="{BB962C8B-B14F-4D97-AF65-F5344CB8AC3E}">
        <p14:creationId xmlns:p14="http://schemas.microsoft.com/office/powerpoint/2010/main" val="12533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  <p:bldP spid="7" grpId="0" build="p"/>
      <p:bldP spid="8" grpId="0" build="p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0CBE76-60B2-50CE-9C9F-510CD971D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27" y="519300"/>
            <a:ext cx="7275468" cy="604595"/>
          </a:xfrm>
        </p:spPr>
        <p:txBody>
          <a:bodyPr/>
          <a:lstStyle/>
          <a:p>
            <a:r>
              <a:rPr lang="en-AU" dirty="0"/>
              <a:t>Can you answer these 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B2DF0-A686-4C4A-64D3-1A857BFF98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Why is water so precious?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DFBCC-7B01-B35E-1E0E-321AEE2DC7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/>
              <a:t>What are three things that make up the urban water cycle?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E78C6-2F27-8FE0-CA31-9297845EE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Will we always have reliable rainfall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1984537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1D382-95E1-5DA9-25D5-CD7F781BE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6827" y="519300"/>
            <a:ext cx="10300820" cy="604595"/>
          </a:xfrm>
        </p:spPr>
        <p:txBody>
          <a:bodyPr>
            <a:normAutofit/>
          </a:bodyPr>
          <a:lstStyle/>
          <a:p>
            <a:r>
              <a:rPr lang="en-AU" dirty="0"/>
              <a:t>How can we save water?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342C6-EF3B-95BC-CD25-8F08041011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610102" cy="1086641"/>
          </a:xfrm>
        </p:spPr>
        <p:txBody>
          <a:bodyPr>
            <a:normAutofit/>
          </a:bodyPr>
          <a:lstStyle/>
          <a:p>
            <a:r>
              <a:rPr lang="en-AU" dirty="0"/>
              <a:t>Think about how you use water at home, at school or other places.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2CE4D-3BF3-CC0B-0380-A3137783A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766" y="2730432"/>
            <a:ext cx="5362224" cy="325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17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9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4D64E1-34D4-7E2D-2575-43F6E4E818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9DEFC-CD14-B6E0-6176-A9D501F8B6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F1E872-96BD-E6D1-9701-9FC5F879C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74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BB57E16-A732-389F-6161-F0A019B817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6000" dirty="0"/>
              <a:t>Question Time?</a:t>
            </a:r>
          </a:p>
        </p:txBody>
      </p:sp>
    </p:spTree>
    <p:extLst>
      <p:ext uri="{BB962C8B-B14F-4D97-AF65-F5344CB8AC3E}">
        <p14:creationId xmlns:p14="http://schemas.microsoft.com/office/powerpoint/2010/main" val="3467619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5F74E-ACB3-B0C8-3868-6936B5867C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E206F-BF66-BB67-965B-5FD108493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sz="7200" dirty="0">
                <a:latin typeface="+mj-lt"/>
              </a:rPr>
              <a:t>Our Precious Water</a:t>
            </a:r>
          </a:p>
        </p:txBody>
      </p:sp>
    </p:spTree>
    <p:extLst>
      <p:ext uri="{BB962C8B-B14F-4D97-AF65-F5344CB8AC3E}">
        <p14:creationId xmlns:p14="http://schemas.microsoft.com/office/powerpoint/2010/main" val="290001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60401" y="152625"/>
            <a:ext cx="11190955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8"/>
              </a:lnSpc>
            </a:pPr>
            <a:r>
              <a:rPr lang="en-US" sz="5452" dirty="0">
                <a:solidFill>
                  <a:srgbClr val="248BCB"/>
                </a:solidFill>
                <a:latin typeface="Bree Serif"/>
              </a:rPr>
              <a:t>Students will learn: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B68A166-E970-BF67-7A8C-870CFB106DC0}"/>
              </a:ext>
            </a:extLst>
          </p:cNvPr>
          <p:cNvSpPr/>
          <p:nvPr/>
        </p:nvSpPr>
        <p:spPr>
          <a:xfrm>
            <a:off x="0" y="1152585"/>
            <a:ext cx="12192000" cy="5765800"/>
          </a:xfrm>
          <a:custGeom>
            <a:avLst/>
            <a:gdLst/>
            <a:ahLst/>
            <a:cxnLst/>
            <a:rect l="l" t="t" r="r" b="b"/>
            <a:pathLst>
              <a:path w="18497833" h="10365165">
                <a:moveTo>
                  <a:pt x="0" y="0"/>
                </a:moveTo>
                <a:lnTo>
                  <a:pt x="18497833" y="0"/>
                </a:lnTo>
                <a:lnTo>
                  <a:pt x="18497833" y="10365165"/>
                </a:lnTo>
                <a:lnTo>
                  <a:pt x="0" y="10365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AU" sz="1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F78927-4F93-20E9-2A23-CAFEDAFE4A74}"/>
              </a:ext>
            </a:extLst>
          </p:cNvPr>
          <p:cNvSpPr txBox="1"/>
          <p:nvPr/>
        </p:nvSpPr>
        <p:spPr>
          <a:xfrm>
            <a:off x="254000" y="1520694"/>
            <a:ext cx="11684000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5912" lvl="1" indent="-362956">
              <a:lnSpc>
                <a:spcPct val="150000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Barlow"/>
              </a:rPr>
              <a:t>Understand that fresh, accessible water is rare and precious.</a:t>
            </a:r>
          </a:p>
          <a:p>
            <a:pPr marL="725912" lvl="1" indent="-362956">
              <a:lnSpc>
                <a:spcPct val="150000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Barlow"/>
              </a:rPr>
              <a:t>Know the key features of the urban water cycle.</a:t>
            </a:r>
          </a:p>
          <a:p>
            <a:pPr marL="725912" lvl="1" indent="-362956">
              <a:lnSpc>
                <a:spcPct val="150000"/>
              </a:lnSpc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Barlow"/>
              </a:rPr>
              <a:t>Understand that sustainable water usage is essential.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350DCA-B5FE-CF6A-14D5-9F508F1125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How much water is there?</a:t>
            </a:r>
          </a:p>
        </p:txBody>
      </p:sp>
    </p:spTree>
    <p:extLst>
      <p:ext uri="{BB962C8B-B14F-4D97-AF65-F5344CB8AC3E}">
        <p14:creationId xmlns:p14="http://schemas.microsoft.com/office/powerpoint/2010/main" val="176539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A76D8-036E-6488-CCE1-79FABDD941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3121" y="712027"/>
            <a:ext cx="2816725" cy="1401445"/>
          </a:xfrm>
        </p:spPr>
        <p:txBody>
          <a:bodyPr/>
          <a:lstStyle/>
          <a:p>
            <a:r>
              <a:rPr lang="en-AU" dirty="0"/>
              <a:t>Our bucket is all the water on earth, which is mainly saltwater.</a:t>
            </a:r>
          </a:p>
          <a:p>
            <a:endParaRPr lang="en-A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BDEAA8-9CEC-BB75-DD1E-D36186FD7A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71" b="91919" l="12820" r="77792">
                        <a14:foregroundMark x1="15508" y1="34100" x2="15508" y2="34100"/>
                        <a14:foregroundMark x1="29412" y1="31418" x2="29412" y2="31418"/>
                      </a14:backgroundRemoval>
                    </a14:imgEffect>
                  </a14:imgLayer>
                </a14:imgProps>
              </a:ext>
            </a:extLst>
          </a:blip>
          <a:srcRect l="4699" t="19190" r="14087" b="-282"/>
          <a:stretch/>
        </p:blipFill>
        <p:spPr>
          <a:xfrm>
            <a:off x="105116" y="552091"/>
            <a:ext cx="1474754" cy="205524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1CE74B6-F462-1641-3E97-1FA0778ACB36}"/>
              </a:ext>
            </a:extLst>
          </p:cNvPr>
          <p:cNvSpPr txBox="1">
            <a:spLocks/>
          </p:cNvSpPr>
          <p:nvPr/>
        </p:nvSpPr>
        <p:spPr>
          <a:xfrm>
            <a:off x="1473121" y="2546578"/>
            <a:ext cx="2816725" cy="14014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Our glass is all the fresh water on earth, which is mainly ‘locked up’ in glaciers and underground.</a:t>
            </a:r>
          </a:p>
          <a:p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BAAE260-D2AF-BF37-AA66-7FE1FCF93FF0}"/>
              </a:ext>
            </a:extLst>
          </p:cNvPr>
          <p:cNvSpPr txBox="1">
            <a:spLocks/>
          </p:cNvSpPr>
          <p:nvPr/>
        </p:nvSpPr>
        <p:spPr>
          <a:xfrm>
            <a:off x="1473120" y="4970601"/>
            <a:ext cx="2816725" cy="140144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kern="1200" cap="none" spc="0" baseline="0">
                <a:ln w="0"/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Our drop is the surface water we can access from lakes and rivers.</a:t>
            </a:r>
          </a:p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BA6C1D-A130-98C5-FB40-61486E70D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160" b="91462" l="10000" r="90000"/>
                    </a14:imgEffect>
                  </a14:imgLayer>
                </a14:imgProps>
              </a:ext>
            </a:extLst>
          </a:blip>
          <a:srcRect t="14622"/>
          <a:stretch/>
        </p:blipFill>
        <p:spPr>
          <a:xfrm>
            <a:off x="215660" y="2728947"/>
            <a:ext cx="1524000" cy="1801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CC8044-5358-C2FD-F1F6-0D3D73347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579" y="5490452"/>
            <a:ext cx="320161" cy="361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12C13-7AD2-559A-7AEA-DC50B2EED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3052" y="0"/>
            <a:ext cx="6873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899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289CE-BF7E-C7C3-9612-2A46A1773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4FD3C-1EC1-BE87-046C-9FEB63192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63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79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73EE86-5623-4C75-8755-4CFD5D3C9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7200" dirty="0"/>
              <a:t>Think, Pair, Share.</a:t>
            </a:r>
            <a:br>
              <a:rPr lang="en-AU" sz="4400" dirty="0"/>
            </a:br>
            <a:endParaRPr lang="en-AU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BF435-F5AC-3E53-089E-4061A378B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24926" y="616741"/>
            <a:ext cx="7122695" cy="3521506"/>
          </a:xfrm>
        </p:spPr>
        <p:txBody>
          <a:bodyPr/>
          <a:lstStyle/>
          <a:p>
            <a:r>
              <a:rPr lang="en-AU" sz="3200" dirty="0"/>
              <a:t>How would you finish this sentence?  </a:t>
            </a:r>
            <a:br>
              <a:rPr lang="en-AU" sz="3200" b="1" dirty="0"/>
            </a:br>
            <a:br>
              <a:rPr lang="en-AU" sz="3200" b="1" dirty="0"/>
            </a:br>
            <a:br>
              <a:rPr lang="en-AU" sz="3200" b="1" dirty="0"/>
            </a:br>
            <a:br>
              <a:rPr lang="en-AU" sz="3200" b="1" dirty="0"/>
            </a:br>
            <a:r>
              <a:rPr lang="en-AU" sz="4000" b="1" dirty="0"/>
              <a:t>“Water is precious because …”</a:t>
            </a:r>
            <a:br>
              <a:rPr lang="en-AU" sz="3200" b="1" dirty="0"/>
            </a:br>
            <a:br>
              <a:rPr lang="en-AU" sz="3200" b="1" dirty="0"/>
            </a:br>
            <a:br>
              <a:rPr lang="en-AU" sz="3200" b="1" dirty="0"/>
            </a:br>
            <a:br>
              <a:rPr lang="en-AU" sz="3200" dirty="0"/>
            </a:br>
            <a:r>
              <a:rPr lang="en-AU" sz="3200" dirty="0"/>
              <a:t>We know that water is rare – but why else is it precious?</a:t>
            </a:r>
            <a:br>
              <a:rPr lang="en-AU" sz="2800" dirty="0"/>
            </a:br>
            <a:endParaRPr lang="en-AU" sz="2800" b="1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93FFF07-4098-155F-390D-178A8B1B4251}"/>
              </a:ext>
            </a:extLst>
          </p:cNvPr>
          <p:cNvSpPr txBox="1">
            <a:spLocks/>
          </p:cNvSpPr>
          <p:nvPr/>
        </p:nvSpPr>
        <p:spPr>
          <a:xfrm>
            <a:off x="713873" y="6238304"/>
            <a:ext cx="11333748" cy="761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800" b="1" i="1" dirty="0"/>
              <a:t>Precious </a:t>
            </a:r>
            <a:r>
              <a:rPr lang="en-AU" sz="2800" i="1" dirty="0"/>
              <a:t>means: has great value; not to be wasted or treated carelessly</a:t>
            </a:r>
            <a:r>
              <a:rPr lang="en-A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44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027112-69CA-9A55-0042-DAE9B774B3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400" dirty="0"/>
              <a:t>Water is precious because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350C-C0C5-7CC2-D9A9-BCBB08FA1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827" y="1383843"/>
            <a:ext cx="10462185" cy="460999"/>
          </a:xfrm>
        </p:spPr>
        <p:txBody>
          <a:bodyPr/>
          <a:lstStyle/>
          <a:p>
            <a:r>
              <a:rPr lang="en-AU" sz="3200" dirty="0"/>
              <a:t>- Our bodies need it to survive!</a:t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67A5AA6-349F-29D3-61D9-1BA4F6939913}"/>
              </a:ext>
            </a:extLst>
          </p:cNvPr>
          <p:cNvSpPr txBox="1">
            <a:spLocks/>
          </p:cNvSpPr>
          <p:nvPr/>
        </p:nvSpPr>
        <p:spPr>
          <a:xfrm>
            <a:off x="456823" y="1955417"/>
            <a:ext cx="10462185" cy="4609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/>
              <a:t>- All animals and plants depend on fresh water.</a:t>
            </a:r>
            <a:br>
              <a:rPr lang="en-AU" dirty="0"/>
            </a:br>
            <a:endParaRPr lang="en-A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B4E5C4-7CEB-BB3C-D290-116AA77752A2}"/>
              </a:ext>
            </a:extLst>
          </p:cNvPr>
          <p:cNvSpPr txBox="1">
            <a:spLocks/>
          </p:cNvSpPr>
          <p:nvPr/>
        </p:nvSpPr>
        <p:spPr>
          <a:xfrm>
            <a:off x="456823" y="2543040"/>
            <a:ext cx="10462185" cy="4609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/>
              <a:t>- Our industry (places that have jobs) use it.</a:t>
            </a:r>
            <a:br>
              <a:rPr lang="en-AU" dirty="0"/>
            </a:br>
            <a:endParaRPr lang="en-A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84F32F1-6773-AAD6-5A3C-9C8AECDCF419}"/>
              </a:ext>
            </a:extLst>
          </p:cNvPr>
          <p:cNvSpPr txBox="1">
            <a:spLocks/>
          </p:cNvSpPr>
          <p:nvPr/>
        </p:nvSpPr>
        <p:spPr>
          <a:xfrm>
            <a:off x="456824" y="3127048"/>
            <a:ext cx="10462185" cy="4609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/>
              <a:t>- We can’t grow food without it.</a:t>
            </a:r>
            <a:br>
              <a:rPr lang="en-AU" dirty="0"/>
            </a:br>
            <a:endParaRPr lang="en-A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7C68A37-1EF4-FE75-A75A-F21F76852F30}"/>
              </a:ext>
            </a:extLst>
          </p:cNvPr>
          <p:cNvSpPr txBox="1">
            <a:spLocks/>
          </p:cNvSpPr>
          <p:nvPr/>
        </p:nvSpPr>
        <p:spPr>
          <a:xfrm>
            <a:off x="456825" y="3718286"/>
            <a:ext cx="10462185" cy="4609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200" dirty="0"/>
              <a:t>- It keeps us clean and healthy.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9F0B46A-76B5-65A1-D851-4BD59C16FE15}"/>
              </a:ext>
            </a:extLst>
          </p:cNvPr>
          <p:cNvSpPr txBox="1">
            <a:spLocks/>
          </p:cNvSpPr>
          <p:nvPr/>
        </p:nvSpPr>
        <p:spPr>
          <a:xfrm>
            <a:off x="456823" y="5010739"/>
            <a:ext cx="10462185" cy="4609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3600" b="1" dirty="0"/>
              <a:t>We can’t live without water – it’s as simple as that.</a:t>
            </a:r>
            <a:endParaRPr lang="en-AU" sz="2800" b="1" dirty="0"/>
          </a:p>
        </p:txBody>
      </p:sp>
    </p:spTree>
    <p:extLst>
      <p:ext uri="{BB962C8B-B14F-4D97-AF65-F5344CB8AC3E}">
        <p14:creationId xmlns:p14="http://schemas.microsoft.com/office/powerpoint/2010/main" val="166146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022C5E-3AC4-2467-BBA7-2E5CE73EE4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sz="4400" dirty="0"/>
              <a:t>Something to reflect 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3862A-9610-E0BE-AC6E-D3385D2934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br>
              <a:rPr lang="en-AU" sz="2800" b="1" dirty="0"/>
            </a:br>
            <a:r>
              <a:rPr lang="en-AU" sz="2800" b="1" dirty="0"/>
              <a:t>Local Traditional Owner perspective on water.</a:t>
            </a: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sz="2800" dirty="0">
                <a:cs typeface="Adobe Devanagari" panose="02040503050201020203" pitchFamily="18" charset="0"/>
              </a:rPr>
              <a:t>“</a:t>
            </a:r>
            <a:r>
              <a:rPr lang="en-AU" sz="2800" dirty="0" err="1">
                <a:cs typeface="Adobe Devanagari" panose="02040503050201020203" pitchFamily="18" charset="0"/>
              </a:rPr>
              <a:t>Gatjin</a:t>
            </a:r>
            <a:r>
              <a:rPr lang="en-AU" sz="2800" dirty="0">
                <a:cs typeface="Adobe Devanagari" panose="02040503050201020203" pitchFamily="18" charset="0"/>
              </a:rPr>
              <a:t> (water) is the lifeblood of our country. As </a:t>
            </a:r>
            <a:r>
              <a:rPr lang="en-AU" sz="2800" dirty="0" err="1">
                <a:cs typeface="Adobe Devanagari" panose="02040503050201020203" pitchFamily="18" charset="0"/>
              </a:rPr>
              <a:t>gatjin</a:t>
            </a:r>
            <a:r>
              <a:rPr lang="en-AU" sz="2800" dirty="0">
                <a:cs typeface="Adobe Devanagari" panose="02040503050201020203" pitchFamily="18" charset="0"/>
              </a:rPr>
              <a:t> moves through </a:t>
            </a:r>
            <a:r>
              <a:rPr lang="en-AU" sz="2800" dirty="0" err="1">
                <a:cs typeface="Adobe Devanagari" panose="02040503050201020203" pitchFamily="18" charset="0"/>
              </a:rPr>
              <a:t>Djandak</a:t>
            </a:r>
            <a:r>
              <a:rPr lang="en-AU" sz="2800" dirty="0">
                <a:cs typeface="Adobe Devanagari" panose="02040503050201020203" pitchFamily="18" charset="0"/>
              </a:rPr>
              <a:t> (</a:t>
            </a:r>
            <a:r>
              <a:rPr lang="en-AU" sz="2800" dirty="0" err="1">
                <a:cs typeface="Adobe Devanagari" panose="02040503050201020203" pitchFamily="18" charset="0"/>
              </a:rPr>
              <a:t>Djaara</a:t>
            </a:r>
            <a:r>
              <a:rPr lang="en-AU" sz="2800" dirty="0">
                <a:cs typeface="Adobe Devanagari" panose="02040503050201020203" pitchFamily="18" charset="0"/>
              </a:rPr>
              <a:t> Country): seeping into our soils, entering our groundwater, flowing down our waterways, and pooling in our wetlands, it shapes and nourishes our landscape. </a:t>
            </a:r>
            <a:r>
              <a:rPr lang="en-AU" sz="2800" b="1" u="sng" dirty="0">
                <a:cs typeface="Adobe Devanagari" panose="02040503050201020203" pitchFamily="18" charset="0"/>
              </a:rPr>
              <a:t>It is integral to the health of our People and our Country</a:t>
            </a:r>
            <a:r>
              <a:rPr lang="en-AU" sz="2800" dirty="0">
                <a:cs typeface="Adobe Devanagari" panose="02040503050201020203" pitchFamily="18" charset="0"/>
              </a:rPr>
              <a:t>”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0F2158-559C-8977-52E5-37329B7FD95E}"/>
              </a:ext>
            </a:extLst>
          </p:cNvPr>
          <p:cNvSpPr txBox="1"/>
          <p:nvPr/>
        </p:nvSpPr>
        <p:spPr>
          <a:xfrm>
            <a:off x="3101788" y="5308558"/>
            <a:ext cx="9090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i="1" dirty="0">
                <a:solidFill>
                  <a:schemeClr val="bg1"/>
                </a:solidFill>
              </a:rPr>
              <a:t>From </a:t>
            </a:r>
            <a:r>
              <a:rPr lang="en-AU" sz="2800" i="1" dirty="0" err="1">
                <a:solidFill>
                  <a:schemeClr val="bg1"/>
                </a:solidFill>
              </a:rPr>
              <a:t>Dhelkunyangu</a:t>
            </a:r>
            <a:r>
              <a:rPr lang="en-AU" sz="2800" i="1" dirty="0">
                <a:solidFill>
                  <a:schemeClr val="bg1"/>
                </a:solidFill>
              </a:rPr>
              <a:t> </a:t>
            </a:r>
            <a:r>
              <a:rPr lang="en-AU" sz="2800" i="1" dirty="0" err="1">
                <a:solidFill>
                  <a:schemeClr val="bg1"/>
                </a:solidFill>
              </a:rPr>
              <a:t>Gatjin</a:t>
            </a:r>
            <a:r>
              <a:rPr lang="en-AU" sz="2800" i="1" dirty="0">
                <a:solidFill>
                  <a:schemeClr val="bg1"/>
                </a:solidFill>
              </a:rPr>
              <a:t> Working together to heal water</a:t>
            </a:r>
          </a:p>
        </p:txBody>
      </p:sp>
    </p:spTree>
    <p:extLst>
      <p:ext uri="{BB962C8B-B14F-4D97-AF65-F5344CB8AC3E}">
        <p14:creationId xmlns:p14="http://schemas.microsoft.com/office/powerpoint/2010/main" val="47245524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W Colour Palette">
      <a:dk1>
        <a:srgbClr val="248BCB"/>
      </a:dk1>
      <a:lt1>
        <a:srgbClr val="FFFFFF"/>
      </a:lt1>
      <a:dk2>
        <a:srgbClr val="161B49"/>
      </a:dk2>
      <a:lt2>
        <a:srgbClr val="E6E7E8"/>
      </a:lt2>
      <a:accent1>
        <a:srgbClr val="29B7D6"/>
      </a:accent1>
      <a:accent2>
        <a:srgbClr val="188C91"/>
      </a:accent2>
      <a:accent3>
        <a:srgbClr val="6E943C"/>
      </a:accent3>
      <a:accent4>
        <a:srgbClr val="B74C89"/>
      </a:accent4>
      <a:accent5>
        <a:srgbClr val="ED9205"/>
      </a:accent5>
      <a:accent6>
        <a:srgbClr val="FFFFFF"/>
      </a:accent6>
      <a:hlink>
        <a:srgbClr val="248BCB"/>
      </a:hlink>
      <a:folHlink>
        <a:srgbClr val="161B49"/>
      </a:folHlink>
    </a:clrScheme>
    <a:fontScheme name="CW Fonts">
      <a:majorFont>
        <a:latin typeface="Bree Serif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61F011-3F59-4659-90E4-29FD590A7949}" vid="{56E6F1BA-D961-4D83-A1D5-C723DD34D0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e16bce-4428-4af3-8f6c-9c8945248575">
      <Terms xmlns="http://schemas.microsoft.com/office/infopath/2007/PartnerControls"/>
    </lcf76f155ced4ddcb4097134ff3c332f>
    <TaxCatchAll xmlns="d5e48309-5d4d-4172-8575-a773af7204b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55EEE3E6D5E4A9B0E090897E1BF24" ma:contentTypeVersion="13" ma:contentTypeDescription="Create a new document." ma:contentTypeScope="" ma:versionID="066c78c182086039deb51baa9e7e3422">
  <xsd:schema xmlns:xsd="http://www.w3.org/2001/XMLSchema" xmlns:xs="http://www.w3.org/2001/XMLSchema" xmlns:p="http://schemas.microsoft.com/office/2006/metadata/properties" xmlns:ns2="b8e16bce-4428-4af3-8f6c-9c8945248575" xmlns:ns3="d5e48309-5d4d-4172-8575-a773af7204b2" targetNamespace="http://schemas.microsoft.com/office/2006/metadata/properties" ma:root="true" ma:fieldsID="d1b396e2081bccb04180db7de9c1256a" ns2:_="" ns3:_="">
    <xsd:import namespace="b8e16bce-4428-4af3-8f6c-9c8945248575"/>
    <xsd:import namespace="d5e48309-5d4d-4172-8575-a773af7204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e16bce-4428-4af3-8f6c-9c89452485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23a25b60-a5b4-46a2-b8e4-23942eb93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48309-5d4d-4172-8575-a773af7204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fcf2f54-de7f-4b2a-aae1-9fb8178b1b10}" ma:internalName="TaxCatchAll" ma:showField="CatchAllData" ma:web="d5e48309-5d4d-4172-8575-a773af7204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815ADE-DA2A-4938-8B0C-389689022A2F}">
  <ds:schemaRefs>
    <ds:schemaRef ds:uri="http://schemas.microsoft.com/office/2006/metadata/properties"/>
    <ds:schemaRef ds:uri="http://schemas.microsoft.com/office/infopath/2007/PartnerControls"/>
    <ds:schemaRef ds:uri="b8e16bce-4428-4af3-8f6c-9c8945248575"/>
    <ds:schemaRef ds:uri="d5e48309-5d4d-4172-8575-a773af7204b2"/>
  </ds:schemaRefs>
</ds:datastoreItem>
</file>

<file path=customXml/itemProps2.xml><?xml version="1.0" encoding="utf-8"?>
<ds:datastoreItem xmlns:ds="http://schemas.openxmlformats.org/officeDocument/2006/customXml" ds:itemID="{021D57E9-A583-4BFF-9B90-E7816741CD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566868-24D4-41B2-967D-ADCCA3350D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e16bce-4428-4af3-8f6c-9c8945248575"/>
    <ds:schemaRef ds:uri="d5e48309-5d4d-4172-8575-a773af7204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CW_Corporate_MasterTemplate_CWC010_V3</Template>
  <TotalTime>1090</TotalTime>
  <Words>796</Words>
  <Application>Microsoft Office PowerPoint</Application>
  <PresentationFormat>Widescreen</PresentationFormat>
  <Paragraphs>66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Adobe Devanagari</vt:lpstr>
      <vt:lpstr>Arial</vt:lpstr>
      <vt:lpstr>Bahnschrift SemiBold</vt:lpstr>
      <vt:lpstr>Barlow</vt:lpstr>
      <vt:lpstr>Barlow SemiBold</vt:lpstr>
      <vt:lpstr>Bree Serif</vt:lpstr>
      <vt:lpstr>Calibri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Katherine Meerman</dc:creator>
  <cp:lastModifiedBy>Katherine Meerman</cp:lastModifiedBy>
  <cp:revision>3</cp:revision>
  <dcterms:created xsi:type="dcterms:W3CDTF">2025-07-14T03:46:40Z</dcterms:created>
  <dcterms:modified xsi:type="dcterms:W3CDTF">2025-07-14T21:57:08Z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0x010100A6F55EEE3E6D5E4A9B0E090897E1BF24</vt:lpwstr>
  </property>
</Properties>
</file>